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268" r:id="rId4"/>
    <p:sldId id="267" r:id="rId5"/>
    <p:sldId id="274" r:id="rId6"/>
    <p:sldId id="273" r:id="rId7"/>
    <p:sldId id="279" r:id="rId8"/>
    <p:sldId id="275" r:id="rId9"/>
    <p:sldId id="276" r:id="rId10"/>
    <p:sldId id="278" r:id="rId11"/>
    <p:sldId id="277" r:id="rId12"/>
    <p:sldId id="271" r:id="rId13"/>
    <p:sldId id="272" r:id="rId14"/>
    <p:sldId id="269" r:id="rId15"/>
    <p:sldId id="283" r:id="rId16"/>
  </p:sldIdLst>
  <p:sldSz cx="12192000" cy="6858000"/>
  <p:notesSz cx="6797675" cy="9926638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7F1F"/>
    <a:srgbClr val="5D1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0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9883FE-0B07-4EB7-ABF0-F140B4B5AB87}" type="datetimeFigureOut">
              <a:rPr lang="en-US"/>
              <a:pPr>
                <a:defRPr/>
              </a:pPr>
              <a:t>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FE69FF-1455-4315-BC69-DD8858908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94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00388" y="-325438"/>
            <a:ext cx="5991225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/>
          <p:nvPr userDrawn="1"/>
        </p:nvSpPr>
        <p:spPr>
          <a:xfrm>
            <a:off x="0" y="6524625"/>
            <a:ext cx="12192000" cy="333375"/>
          </a:xfrm>
          <a:prstGeom prst="rect">
            <a:avLst/>
          </a:prstGeom>
          <a:solidFill>
            <a:srgbClr val="5D1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 userDrawn="1"/>
        </p:nvSpPr>
        <p:spPr>
          <a:xfrm>
            <a:off x="0" y="6446838"/>
            <a:ext cx="12192000" cy="77787"/>
          </a:xfrm>
          <a:prstGeom prst="rect">
            <a:avLst/>
          </a:prstGeom>
          <a:solidFill>
            <a:srgbClr val="AF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2878037"/>
            <a:ext cx="9144000" cy="141393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4416018"/>
            <a:ext cx="9144000" cy="868362"/>
          </a:xfrm>
        </p:spPr>
        <p:txBody>
          <a:bodyPr>
            <a:normAutofit/>
          </a:bodyPr>
          <a:lstStyle>
            <a:lvl1pPr marL="0" indent="0" algn="ctr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538" indent="-363538">
              <a:buFont typeface="Arial" panose="020B0604020202020204" pitchFamily="34" charset="0"/>
              <a:buChar char="•"/>
              <a:defRPr/>
            </a:lvl1pPr>
            <a:lvl8pPr marL="1582738" indent="-457200">
              <a:buFont typeface="Arial" panose="020B0604020202020204" pitchFamily="34" charset="0"/>
              <a:buChar char="•"/>
              <a:defRPr/>
            </a:lvl8pPr>
            <a:lvl9pPr marL="1938338" indent="-45720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2CF87-D519-4FB8-A914-511148C998C1}" type="datetime1">
              <a:rPr lang="lt-LT"/>
              <a:pPr>
                <a:defRPr/>
              </a:pPr>
              <a:t>2021-01-11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Vardenis Pavardenis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C3CF4-108A-4438-9912-612C54F089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 smtClean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8EFE7-1524-4371-BE59-1AA0FCF1D439}" type="datetime1">
              <a:rPr lang="lt-LT"/>
              <a:pPr>
                <a:defRPr/>
              </a:pPr>
              <a:t>2021-01-11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Vardenis Pavardenis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6B2FC-17A3-4FE4-B824-7309B85A4F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35CB9-CEC8-4236-8EB0-DC9D04E1C564}" type="datetime1">
              <a:rPr lang="lt-LT"/>
              <a:pPr>
                <a:defRPr/>
              </a:pPr>
              <a:t>2021-01-11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Vardenis Pavardenis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E3612-48DA-4A1B-B8CE-1CB6A254D3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75FE-CD92-4D71-B480-2BF68D967CEB}" type="datetime1">
              <a:rPr lang="lt-LT"/>
              <a:pPr>
                <a:defRPr/>
              </a:pPr>
              <a:t>2021-01-11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Vardenis Pavardenis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B580-E953-4438-8909-B215B62479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6850"/>
            <a:ext cx="89550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A1EDE-D73D-4809-879B-B0F0CFC5C240}" type="datetime1">
              <a:rPr lang="lt-LT"/>
              <a:pPr>
                <a:defRPr/>
              </a:pPr>
              <a:t>2021-01-11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Vardenis Pavardenis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4F8AE-E5D1-4663-B949-25151F3C7E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196850"/>
            <a:ext cx="10515600" cy="5980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68518-9F46-42FD-83EE-26FCEA4C298A}" type="datetime1">
              <a:rPr lang="lt-LT"/>
              <a:pPr>
                <a:defRPr/>
              </a:pPr>
              <a:t>2021-01-11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Vardenis Pavardenis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A184F-57A2-4471-8AEA-3DAF4269BD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6850"/>
            <a:ext cx="89550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endParaRPr lang="lt-LT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C5965-2856-4FB9-80BE-F9DE5DA6B40D}" type="datetime1">
              <a:rPr lang="lt-LT"/>
              <a:pPr>
                <a:defRPr/>
              </a:pPr>
              <a:t>2021-01-11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Vardenis Pavardenis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42E70-2AA0-4358-8450-67AAB24DA0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avadinimo vietos rezervavimo ženklas 1"/>
          <p:cNvSpPr>
            <a:spLocks noGrp="1"/>
          </p:cNvSpPr>
          <p:nvPr>
            <p:ph type="title"/>
          </p:nvPr>
        </p:nvSpPr>
        <p:spPr bwMode="auto">
          <a:xfrm>
            <a:off x="838200" y="196850"/>
            <a:ext cx="89550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Spustelėję redag. ruoš. pavad. stilių</a:t>
            </a:r>
          </a:p>
        </p:txBody>
      </p:sp>
      <p:sp>
        <p:nvSpPr>
          <p:cNvPr id="1027" name="Teksto vietos rezervavimo ženklas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</a:p>
        </p:txBody>
      </p:sp>
      <p:pic>
        <p:nvPicPr>
          <p:cNvPr id="1028" name="Paveikslėlis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540875" y="-209550"/>
            <a:ext cx="2957513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/>
          <p:nvPr/>
        </p:nvSpPr>
        <p:spPr>
          <a:xfrm>
            <a:off x="0" y="6524625"/>
            <a:ext cx="12192000" cy="333375"/>
          </a:xfrm>
          <a:prstGeom prst="rect">
            <a:avLst/>
          </a:prstGeom>
          <a:solidFill>
            <a:srgbClr val="5D1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8"/>
          <p:cNvSpPr/>
          <p:nvPr/>
        </p:nvSpPr>
        <p:spPr>
          <a:xfrm>
            <a:off x="0" y="6446838"/>
            <a:ext cx="12192000" cy="77787"/>
          </a:xfrm>
          <a:prstGeom prst="rect">
            <a:avLst/>
          </a:prstGeom>
          <a:solidFill>
            <a:srgbClr val="AF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4138" y="65087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BE1BEC1-83E1-43DE-839B-E8DB0801C0A3}" type="datetime1">
              <a:rPr lang="lt-LT"/>
              <a:pPr>
                <a:defRPr/>
              </a:pPr>
              <a:t>2021-01-11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08750"/>
            <a:ext cx="41148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Vardenis Pavardenis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4663" y="6492875"/>
            <a:ext cx="27432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675874B-E9D8-4397-8094-2F70BEF02D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363538" indent="-363538" algn="l" rtl="0" eaLnBrk="0" fontAlgn="base" hangingPunct="0">
        <a:spcBef>
          <a:spcPts val="1000"/>
        </a:spcBef>
        <a:spcAft>
          <a:spcPct val="0"/>
        </a:spcAft>
        <a:buClr>
          <a:srgbClr val="AF7F1F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226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AF7F1F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368300" algn="l" rtl="0" eaLnBrk="0" fontAlgn="base" hangingPunct="0">
        <a:spcBef>
          <a:spcPts val="500"/>
        </a:spcBef>
        <a:spcAft>
          <a:spcPct val="0"/>
        </a:spcAft>
        <a:buClr>
          <a:srgbClr val="AF7F1F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925" indent="-37306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AF7F1F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5463" indent="-368300" algn="l" rtl="0" eaLnBrk="0" fontAlgn="base" hangingPunct="0">
        <a:spcBef>
          <a:spcPts val="500"/>
        </a:spcBef>
        <a:spcAft>
          <a:spcPct val="0"/>
        </a:spcAft>
        <a:buClr>
          <a:srgbClr val="AF7F1F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125538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AF7F1F"/>
        </a:buClr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1481138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AF7F1F"/>
        </a:buClr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rt.lt/projektai/sausio-13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lrt.lt/mediateka/tiesiogiai/lrt-televizija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Pavadinimas 1"/>
          <p:cNvSpPr>
            <a:spLocks noGrp="1"/>
          </p:cNvSpPr>
          <p:nvPr>
            <p:ph type="ctrTitle"/>
          </p:nvPr>
        </p:nvSpPr>
        <p:spPr>
          <a:xfrm>
            <a:off x="1020763" y="2752725"/>
            <a:ext cx="10263187" cy="1311275"/>
          </a:xfrm>
        </p:spPr>
        <p:txBody>
          <a:bodyPr/>
          <a:lstStyle/>
          <a:p>
            <a:pPr eaLnBrk="1" hangingPunct="1"/>
            <a:r>
              <a:rPr lang="lt-LT" sz="4000" b="1" dirty="0" smtClean="0"/>
              <a:t>Atmintis gyva, nes liudija...</a:t>
            </a:r>
            <a:br>
              <a:rPr lang="lt-LT" sz="4000" b="1" dirty="0" smtClean="0"/>
            </a:br>
            <a:r>
              <a:rPr lang="lt-LT" sz="2000" dirty="0" smtClean="0"/>
              <a:t>Laisvės gynėjų dienai – 30 metų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485900"/>
            <a:ext cx="6578600" cy="4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7489825" y="2330450"/>
            <a:ext cx="4092575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lt-LT" sz="1600"/>
              <a:t>	</a:t>
            </a:r>
            <a:r>
              <a:rPr lang="lt-LT"/>
              <a:t>Mes esame tikrai laisvi, kai išsaugojame sugebėjimą svarstyti savarankiškai, kai būtinybė nepriverčia mus ginti svetimų nuomonių.</a:t>
            </a:r>
            <a:r>
              <a:rPr lang="lt-LT" sz="1600"/>
              <a:t> 						(Ciceronas)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" y="1400175"/>
            <a:ext cx="34194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5" descr="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672513" y="1416050"/>
            <a:ext cx="3097212" cy="4703763"/>
          </a:xfrm>
        </p:spPr>
      </p:pic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4092575" y="1816100"/>
            <a:ext cx="4486275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lt-LT"/>
              <a:t>	Laisvė man yra viskas. Tai – didžiausia mano gyvenimo laimė ir dovana. Nelaisvėje nepajėgčiau būti savimi, domėtis tuo, kas man svarbu, man būtų tekę slapstytis, kitaip </a:t>
            </a:r>
            <a:r>
              <a:rPr lang="en-US"/>
              <a:t>t</a:t>
            </a:r>
            <a:r>
              <a:rPr lang="lt-LT"/>
              <a:t>ariant, nelaisvėje aš tiesiog nebūčiau </a:t>
            </a:r>
          </a:p>
          <a:p>
            <a:pPr>
              <a:lnSpc>
                <a:spcPct val="150000"/>
              </a:lnSpc>
            </a:pPr>
            <a:r>
              <a:rPr lang="lt-LT"/>
              <a:t>išgyvenęs. Laisvė man reiškia laimę ir gyvenimą.</a:t>
            </a:r>
          </a:p>
          <a:p>
            <a:endParaRPr lang="lt-LT" sz="900"/>
          </a:p>
          <a:p>
            <a:r>
              <a:rPr lang="lt-LT" sz="1400"/>
              <a:t>			Leonidas Donskis </a:t>
            </a:r>
            <a:r>
              <a:rPr lang="lt-LT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siauliulaikrastis1991-01-13ausrosmuziejausfondai07jt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5463" y="1154113"/>
            <a:ext cx="3340100" cy="4927600"/>
          </a:xfrm>
        </p:spPr>
      </p:pic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190625"/>
            <a:ext cx="3259138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7762875" y="2401888"/>
            <a:ext cx="41148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lt-LT">
                <a:solidFill>
                  <a:srgbClr val="000000"/>
                </a:solidFill>
                <a:cs typeface="Arial" charset="0"/>
              </a:rPr>
              <a:t>	Laisvės reikia mokytis. Laisvei reikia drąsos.</a:t>
            </a:r>
            <a:r>
              <a:rPr lang="lt-LT">
                <a:solidFill>
                  <a:srgbClr val="696969"/>
                </a:solidFill>
                <a:cs typeface="Arial" charset="0"/>
              </a:rPr>
              <a:t>                           </a:t>
            </a:r>
            <a:endParaRPr lang="lt-LT"/>
          </a:p>
          <a:p>
            <a:pPr eaLnBrk="0" hangingPunct="0">
              <a:lnSpc>
                <a:spcPct val="150000"/>
              </a:lnSpc>
            </a:pPr>
            <a:r>
              <a:rPr lang="lt-LT">
                <a:solidFill>
                  <a:srgbClr val="000000"/>
                </a:solidFill>
                <a:cs typeface="Arial" charset="0"/>
              </a:rPr>
              <a:t>	Laisvė yra iššūkis ne tik atsirinkti - laisvė taip pat yra ir iššūkis sustoti. </a:t>
            </a:r>
          </a:p>
          <a:p>
            <a:pPr eaLnBrk="0" hangingPunct="0">
              <a:lnSpc>
                <a:spcPct val="150000"/>
              </a:lnSpc>
            </a:pPr>
            <a:r>
              <a:rPr lang="lt-LT">
                <a:solidFill>
                  <a:srgbClr val="000000"/>
                </a:solidFill>
                <a:cs typeface="Arial" charset="0"/>
              </a:rPr>
              <a:t>		</a:t>
            </a:r>
            <a:r>
              <a:rPr lang="lt-LT" sz="1400"/>
              <a:t> (aktorė Aldona Vilutytė)</a:t>
            </a:r>
            <a:r>
              <a:rPr lang="lt-LT"/>
              <a:t> </a:t>
            </a:r>
            <a:r>
              <a:rPr lang="lt-LT">
                <a:solidFill>
                  <a:srgbClr val="000000"/>
                </a:solidFill>
                <a:cs typeface="Arial" charset="0"/>
              </a:rPr>
              <a:t>	</a:t>
            </a:r>
          </a:p>
        </p:txBody>
      </p:sp>
      <p:sp>
        <p:nvSpPr>
          <p:cNvPr id="22532" name="AutoShape 8" descr="Adnet media icon"/>
          <p:cNvSpPr>
            <a:spLocks noChangeAspect="1" noChangeArrowheads="1"/>
          </p:cNvSpPr>
          <p:nvPr/>
        </p:nvSpPr>
        <p:spPr bwMode="auto">
          <a:xfrm>
            <a:off x="3557588" y="33305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image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05025" y="833438"/>
            <a:ext cx="6705600" cy="3803650"/>
          </a:xfrm>
        </p:spPr>
      </p:pic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1682750" y="4679950"/>
            <a:ext cx="9255125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lt-LT"/>
              <a:t>	Laisvė –  tarsi rojus,  kuriame taip šviesu ir saulėta. Jame gyvena įvairių tautų  įvairių įsitikinimų  žmonės. Šioje erdvėje  nėra jokio pažeminimo, pykčio, niekas nežvangina ginklais. Visi  dirba ir gyvena laimingai. </a:t>
            </a:r>
          </a:p>
          <a:p>
            <a:pPr algn="just"/>
            <a:r>
              <a:rPr lang="lt-LT"/>
              <a:t>								</a:t>
            </a:r>
            <a:r>
              <a:rPr lang="lt-LT" sz="1400"/>
              <a:t>(Gediminas 8 kl.).</a:t>
            </a:r>
            <a:r>
              <a:rPr lang="lt-LT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8100" y="1547813"/>
            <a:ext cx="6748463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330200" y="5322888"/>
            <a:ext cx="345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sz="1400">
                <a:hlinkClick r:id="rId3"/>
              </a:rPr>
              <a:t>https://www.lrt.lt/projektai/sausio-13</a:t>
            </a:r>
            <a:r>
              <a:rPr lang="lt-LT" sz="1400"/>
              <a:t> </a:t>
            </a:r>
            <a:r>
              <a:rPr lang="lt-LT" sz="1600"/>
              <a:t> </a:t>
            </a: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482600" y="1636713"/>
            <a:ext cx="3108325" cy="3330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lt-LT" sz="1500"/>
              <a:t>	“Š</a:t>
            </a:r>
            <a:r>
              <a:rPr lang="lt-LT" sz="1500">
                <a:latin typeface="Source Sans Pro"/>
              </a:rPr>
              <a:t>iandien, kai Sausis mums rei</a:t>
            </a:r>
            <a:r>
              <a:rPr lang="lt-LT" sz="1500"/>
              <a:t>š</a:t>
            </a:r>
            <a:r>
              <a:rPr lang="lt-LT" sz="1500">
                <a:latin typeface="Source Sans Pro"/>
              </a:rPr>
              <a:t>kia bendrystę ir artumą, kai jis rei</a:t>
            </a:r>
            <a:r>
              <a:rPr lang="lt-LT" sz="1500"/>
              <a:t>š</a:t>
            </a:r>
            <a:r>
              <a:rPr lang="lt-LT" sz="1500">
                <a:latin typeface="Source Sans Pro"/>
              </a:rPr>
              <a:t>kia nebe tamsą, o </a:t>
            </a:r>
            <a:r>
              <a:rPr lang="lt-LT" sz="1500"/>
              <a:t>š</a:t>
            </a:r>
            <a:r>
              <a:rPr lang="lt-LT" sz="1500">
                <a:latin typeface="Source Sans Pro"/>
              </a:rPr>
              <a:t>viesą, visi kartu turime džiaugtis, kad Laisvė užaugino darnią ir siekiančią Lietuvą. Kad Laisvė mus i</a:t>
            </a:r>
            <a:r>
              <a:rPr lang="lt-LT" sz="1500"/>
              <a:t>š</a:t>
            </a:r>
            <a:r>
              <a:rPr lang="lt-LT" sz="1500">
                <a:latin typeface="Source Sans Pro"/>
              </a:rPr>
              <a:t>mokė svajoti ir veikti. </a:t>
            </a:r>
            <a:r>
              <a:rPr lang="lt-LT" sz="1500"/>
              <a:t>Š</a:t>
            </a:r>
            <a:r>
              <a:rPr lang="lt-LT" sz="1500">
                <a:latin typeface="Source Sans Pro"/>
              </a:rPr>
              <a:t>iandien mes galime didžiuotis </a:t>
            </a:r>
            <a:r>
              <a:rPr lang="lt-LT" sz="1500"/>
              <a:t>–</a:t>
            </a:r>
            <a:r>
              <a:rPr lang="lt-LT" sz="1500">
                <a:latin typeface="Source Sans Pro"/>
              </a:rPr>
              <a:t> mūsų Laisvė užaugo</a:t>
            </a:r>
            <a:r>
              <a:rPr lang="lt-LT" sz="1500"/>
              <a:t>”</a:t>
            </a:r>
            <a:r>
              <a:rPr lang="lt-LT" sz="1500">
                <a:latin typeface="Source Sans Pro"/>
              </a:rPr>
              <a:t>.</a:t>
            </a:r>
            <a:endParaRPr lang="lt-LT"/>
          </a:p>
          <a:p>
            <a:pPr eaLnBrk="0" hangingPunct="0"/>
            <a:r>
              <a:rPr lang="lt-LT" sz="800"/>
              <a:t/>
            </a:r>
            <a:br>
              <a:rPr lang="lt-LT" sz="800"/>
            </a:br>
            <a:r>
              <a:rPr lang="lt-LT" sz="800"/>
              <a:t>	               LRT (Lietuvos radijas ir televizija)</a:t>
            </a:r>
            <a:endParaRPr lang="lt-LT" sz="1200">
              <a:solidFill>
                <a:srgbClr val="0078D6"/>
              </a:solidFill>
              <a:latin typeface="Source Sans Pro"/>
            </a:endParaRPr>
          </a:p>
        </p:txBody>
      </p:sp>
      <p:sp>
        <p:nvSpPr>
          <p:cNvPr id="24580" name="AutoShape 7" descr="Alt text"/>
          <p:cNvSpPr>
            <a:spLocks noChangeAspect="1" noChangeArrowheads="1"/>
          </p:cNvSpPr>
          <p:nvPr/>
        </p:nvSpPr>
        <p:spPr bwMode="auto">
          <a:xfrm>
            <a:off x="-2836863" y="24257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lt-LT"/>
          </a:p>
        </p:txBody>
      </p:sp>
      <p:sp>
        <p:nvSpPr>
          <p:cNvPr id="24581" name="AutoShape 8" descr="Logo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-2803525" y="30194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Pavadinimas 1"/>
          <p:cNvSpPr>
            <a:spLocks noGrp="1"/>
          </p:cNvSpPr>
          <p:nvPr>
            <p:ph type="ctrTitle"/>
          </p:nvPr>
        </p:nvSpPr>
        <p:spPr>
          <a:xfrm>
            <a:off x="1020763" y="2752725"/>
            <a:ext cx="10263187" cy="1311275"/>
          </a:xfrm>
        </p:spPr>
        <p:txBody>
          <a:bodyPr/>
          <a:lstStyle/>
          <a:p>
            <a:pPr eaLnBrk="1" hangingPunct="1"/>
            <a:r>
              <a:rPr lang="lt-LT" sz="4000" b="1" dirty="0" smtClean="0"/>
              <a:t>Atmintis gyva, nes liudija...</a:t>
            </a:r>
            <a:br>
              <a:rPr lang="lt-LT" sz="4000" b="1" dirty="0" smtClean="0"/>
            </a:br>
            <a:r>
              <a:rPr lang="lt-LT" sz="2000" dirty="0" smtClean="0"/>
              <a:t>Laisvės gynėjų dienai – 30 metų</a:t>
            </a:r>
          </a:p>
        </p:txBody>
      </p:sp>
    </p:spTree>
    <p:extLst>
      <p:ext uri="{BB962C8B-B14F-4D97-AF65-F5344CB8AC3E}">
        <p14:creationId xmlns:p14="http://schemas.microsoft.com/office/powerpoint/2010/main" val="165184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4"/>
          <p:cNvSpPr>
            <a:spLocks noChangeArrowheads="1"/>
          </p:cNvSpPr>
          <p:nvPr/>
        </p:nvSpPr>
        <p:spPr bwMode="auto">
          <a:xfrm>
            <a:off x="1563688" y="984250"/>
            <a:ext cx="87312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1000"/>
              </a:spcBef>
              <a:buClr>
                <a:srgbClr val="AF7F1F"/>
              </a:buClr>
              <a:buFont typeface="Arial" charset="0"/>
              <a:buNone/>
            </a:pPr>
            <a:r>
              <a:rPr lang="lt-LT"/>
              <a:t>	Prieš 30 metų mus tikėjosi įbauginti ir nutildyti, bet, susikibę rankomis, mes išsaugojome savąją Laisvę. Apgynėme ją ne ginklais, o drąsa ir vienybe, apgynėme ją dainomis ir susitelkimu, apgynėme trokšdami gyventi čia, laisvoje Lietuvoje, mūsų visų namuose. </a:t>
            </a:r>
          </a:p>
        </p:txBody>
      </p:sp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1363" y="2792413"/>
            <a:ext cx="5214937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7" descr="laikrastis-laisvasis-kaunas-skirtas-sausio-13d (3)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01725" y="806450"/>
            <a:ext cx="3892550" cy="5189538"/>
          </a:xfrm>
        </p:spPr>
      </p:pic>
      <p:sp>
        <p:nvSpPr>
          <p:cNvPr id="13314" name="Rectangle 8"/>
          <p:cNvSpPr>
            <a:spLocks noChangeArrowheads="1"/>
          </p:cNvSpPr>
          <p:nvPr/>
        </p:nvSpPr>
        <p:spPr bwMode="auto">
          <a:xfrm>
            <a:off x="5467350" y="2890838"/>
            <a:ext cx="5886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lt-LT"/>
              <a:t>	Žmogus  negali būti laimingas be laisvės </a:t>
            </a:r>
          </a:p>
          <a:p>
            <a:pPr algn="just"/>
            <a:r>
              <a:rPr lang="lt-LT"/>
              <a:t>				          (Dantė)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ChangeArrowheads="1"/>
          </p:cNvSpPr>
          <p:nvPr/>
        </p:nvSpPr>
        <p:spPr bwMode="auto">
          <a:xfrm>
            <a:off x="209550" y="1533525"/>
            <a:ext cx="521970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3538" indent="-363538">
              <a:lnSpc>
                <a:spcPct val="150000"/>
              </a:lnSpc>
            </a:pPr>
            <a:r>
              <a:rPr lang="lt-LT" sz="2800" b="1" i="1">
                <a:latin typeface="Calibri" pitchFamily="34" charset="0"/>
              </a:rPr>
              <a:t>		</a:t>
            </a:r>
            <a:endParaRPr lang="lt-LT" sz="900">
              <a:latin typeface="Calibri" pitchFamily="34" charset="0"/>
            </a:endParaRPr>
          </a:p>
        </p:txBody>
      </p:sp>
      <p:pic>
        <p:nvPicPr>
          <p:cNvPr id="14338" name="Picture 4" descr="laikrastis-laisvasis-kaunas-skirtas-sausio-13d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050925"/>
            <a:ext cx="3648075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5902325" y="2928938"/>
            <a:ext cx="5149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lt-LT"/>
              <a:t>Laisvė – tarsi  amžinai žydinti  gėlė  </a:t>
            </a:r>
          </a:p>
          <a:p>
            <a:pPr algn="just"/>
            <a:r>
              <a:rPr lang="lt-LT"/>
              <a:t>				(Arūnė 8 kl.)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laikrastis-laisvasis-kaunas-skirtas-sausio-13d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11200"/>
            <a:ext cx="4003675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5994400" y="2957513"/>
            <a:ext cx="4311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lt-LT"/>
              <a:t>Laisvė – aukščiausias tautos gėris </a:t>
            </a:r>
          </a:p>
          <a:p>
            <a:pPr algn="just"/>
            <a:r>
              <a:rPr lang="lt-LT"/>
              <a:t>			(A. Francas).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laikrastis-laisvasis-kaunas-skirtas-sausio-13d (2)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49300" y="876300"/>
            <a:ext cx="3825875" cy="5100638"/>
          </a:xfrm>
        </p:spPr>
      </p:pic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5070475" y="2919413"/>
            <a:ext cx="6394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lt-LT"/>
              <a:t>Laisvė reiškia atsakomybę. Štai kodėl dažnas jos bijo</a:t>
            </a:r>
            <a:r>
              <a:rPr lang="en-US"/>
              <a:t>.</a:t>
            </a:r>
            <a:endParaRPr lang="lt-LT"/>
          </a:p>
          <a:p>
            <a:pPr algn="just"/>
            <a:r>
              <a:rPr lang="lt-LT"/>
              <a:t>				 (George Bernard Shaw)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7938" y="852488"/>
            <a:ext cx="58864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1895475" y="5405438"/>
            <a:ext cx="7107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lt-LT"/>
              <a:t>Kai iš žmogaus atimate viską, negalite jo valdyti. Jis ir vėl laisvas</a:t>
            </a:r>
            <a:r>
              <a:rPr lang="en-US"/>
              <a:t>.</a:t>
            </a:r>
            <a:endParaRPr lang="lt-LT"/>
          </a:p>
          <a:p>
            <a:pPr algn="just"/>
            <a:r>
              <a:rPr lang="lt-LT"/>
              <a:t> 					</a:t>
            </a:r>
            <a:r>
              <a:rPr lang="lt-LT" sz="1400"/>
              <a:t>(Aleksandras Soldženicynas)</a:t>
            </a:r>
            <a:r>
              <a:rPr lang="lt-LT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9775" y="1304925"/>
            <a:ext cx="60547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438150" y="1854200"/>
            <a:ext cx="543242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lt-LT" sz="1600"/>
              <a:t>	</a:t>
            </a:r>
            <a:r>
              <a:rPr lang="lt-LT"/>
              <a:t>Kokie bus mokslininkai, menininkai, mokytojai, teisėjai, šventintojai, bet ir kokie didžiųjų ūkių ir pramonės  įstaigų valdininkai, toliau</a:t>
            </a:r>
          </a:p>
          <a:p>
            <a:pPr algn="just">
              <a:lnSpc>
                <a:spcPct val="150000"/>
              </a:lnSpc>
            </a:pPr>
            <a:r>
              <a:rPr lang="lt-LT"/>
              <a:t>valdininkai ir žmonių atstovai, toks bus visos tautos likimas. Jeigu šiems žmonėms nebus svarbus laisvės klausimas, tautos nepriklausomybei </a:t>
            </a:r>
          </a:p>
          <a:p>
            <a:pPr algn="just">
              <a:lnSpc>
                <a:spcPct val="150000"/>
              </a:lnSpc>
            </a:pPr>
            <a:r>
              <a:rPr lang="lt-LT"/>
              <a:t>tikrai grės pavojus.</a:t>
            </a:r>
          </a:p>
          <a:p>
            <a:pPr algn="just">
              <a:lnSpc>
                <a:spcPct val="150000"/>
              </a:lnSpc>
            </a:pPr>
            <a:endParaRPr lang="lt-LT" sz="800"/>
          </a:p>
          <a:p>
            <a:pPr algn="just"/>
            <a:r>
              <a:rPr lang="lt-LT" sz="1400"/>
              <a:t>         (Vydūnas, Raštai; t, III. Vilnius: Mintis , 1992, p. 257 – 261)</a:t>
            </a:r>
            <a:r>
              <a:rPr lang="lt-LT" sz="120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1"/>
          </p:nvPr>
        </p:nvSpPr>
        <p:spPr>
          <a:xfrm>
            <a:off x="6981825" y="2844800"/>
            <a:ext cx="4724400" cy="15414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lt-LT" sz="2400" smtClean="0"/>
              <a:t>	</a:t>
            </a:r>
            <a:r>
              <a:rPr lang="lt-LT" sz="1800" smtClean="0"/>
              <a:t>Tik laisvė leidžia gyventi visavertį  normalų </a:t>
            </a:r>
          </a:p>
          <a:p>
            <a:pPr>
              <a:buFont typeface="Arial" charset="0"/>
              <a:buNone/>
            </a:pPr>
            <a:r>
              <a:rPr lang="lt-LT" sz="1800" smtClean="0"/>
              <a:t>žmogaus gyvenimą.</a:t>
            </a:r>
          </a:p>
          <a:p>
            <a:pPr>
              <a:buFont typeface="Arial" charset="0"/>
              <a:buNone/>
            </a:pPr>
            <a:r>
              <a:rPr lang="lt-LT" sz="1800" smtClean="0"/>
              <a:t>                                                       </a:t>
            </a:r>
            <a:r>
              <a:rPr lang="lt-LT" sz="1600" smtClean="0"/>
              <a:t> (Valdas Adamkus)</a:t>
            </a:r>
            <a:r>
              <a:rPr lang="lt-LT" smtClean="0"/>
              <a:t> </a:t>
            </a:r>
          </a:p>
        </p:txBody>
      </p:sp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1382713"/>
            <a:ext cx="6100763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JG_sablonas_desineje">
  <a:themeElements>
    <a:clrScheme name="Custom 5">
      <a:dk1>
        <a:sysClr val="windowText" lastClr="000000"/>
      </a:dk1>
      <a:lt1>
        <a:srgbClr val="FFFFFF"/>
      </a:lt1>
      <a:dk2>
        <a:srgbClr val="5D101D"/>
      </a:dk2>
      <a:lt2>
        <a:srgbClr val="AF7F1F"/>
      </a:lt2>
      <a:accent1>
        <a:srgbClr val="5D101D"/>
      </a:accent1>
      <a:accent2>
        <a:srgbClr val="AF7F1F"/>
      </a:accent2>
      <a:accent3>
        <a:srgbClr val="5D101D"/>
      </a:accent3>
      <a:accent4>
        <a:srgbClr val="FFFFFF"/>
      </a:accent4>
      <a:accent5>
        <a:srgbClr val="5D101D"/>
      </a:accent5>
      <a:accent6>
        <a:srgbClr val="FFFFFF"/>
      </a:accent6>
      <a:hlink>
        <a:srgbClr val="000000"/>
      </a:hlink>
      <a:folHlink>
        <a:srgbClr val="000000"/>
      </a:folHlink>
    </a:clrScheme>
    <a:fontScheme name="Custom 6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JG_sablonas_kaireje.potx" id="{C62DF594-B557-40FB-B530-487058B0192B}" vid="{E5FEC860-554C-44A0-9299-B3C8EC254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JJG_sablonas_desineje</Template>
  <TotalTime>2519</TotalTime>
  <Words>49</Words>
  <Application>Microsoft Office PowerPoint</Application>
  <PresentationFormat>Plačiaekranė</PresentationFormat>
  <Paragraphs>35</Paragraphs>
  <Slides>15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Source Sans Pro</vt:lpstr>
      <vt:lpstr>JJG_sablonas_desineje</vt:lpstr>
      <vt:lpstr>Atmintis gyva, nes liudija... Laisvės gynėjų dienai – 30 metų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Atmintis gyva, nes liudija... Laisvės gynėjų dienai – 30 metų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Mokykla4</dc:creator>
  <cp:lastModifiedBy>Biblioteka</cp:lastModifiedBy>
  <cp:revision>84</cp:revision>
  <dcterms:created xsi:type="dcterms:W3CDTF">2018-01-09T10:37:54Z</dcterms:created>
  <dcterms:modified xsi:type="dcterms:W3CDTF">2021-01-11T09:17:12Z</dcterms:modified>
</cp:coreProperties>
</file>