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1" r:id="rId4"/>
    <p:sldId id="263" r:id="rId5"/>
    <p:sldId id="264" r:id="rId6"/>
    <p:sldId id="271" r:id="rId7"/>
    <p:sldId id="268" r:id="rId8"/>
    <p:sldId id="269" r:id="rId9"/>
    <p:sldId id="262" r:id="rId10"/>
    <p:sldId id="273"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74" d="100"/>
          <a:sy n="74" d="100"/>
        </p:scale>
        <p:origin x="4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71949169-240F-436D-9A90-BA2DD3EE4B5D}" type="datetimeFigureOut">
              <a:rPr lang="lt-LT" smtClean="0"/>
              <a:t>2020-05-13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23266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1949169-240F-436D-9A90-BA2DD3EE4B5D}" type="datetimeFigureOut">
              <a:rPr lang="lt-LT" smtClean="0"/>
              <a:t>2020-05-13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117992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1949169-240F-436D-9A90-BA2DD3EE4B5D}" type="datetimeFigureOut">
              <a:rPr lang="lt-LT" smtClean="0"/>
              <a:t>2020-05-13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52770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1949169-240F-436D-9A90-BA2DD3EE4B5D}" type="datetimeFigureOut">
              <a:rPr lang="lt-LT" smtClean="0"/>
              <a:t>2020-05-13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125394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71949169-240F-436D-9A90-BA2DD3EE4B5D}" type="datetimeFigureOut">
              <a:rPr lang="lt-LT" smtClean="0"/>
              <a:t>2020-05-13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317872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71949169-240F-436D-9A90-BA2DD3EE4B5D}" type="datetimeFigureOut">
              <a:rPr lang="lt-LT" smtClean="0"/>
              <a:t>2020-05-13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14222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71949169-240F-436D-9A90-BA2DD3EE4B5D}" type="datetimeFigureOut">
              <a:rPr lang="lt-LT" smtClean="0"/>
              <a:t>2020-05-13</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62597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71949169-240F-436D-9A90-BA2DD3EE4B5D}" type="datetimeFigureOut">
              <a:rPr lang="lt-LT" smtClean="0"/>
              <a:t>2020-05-13</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427110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71949169-240F-436D-9A90-BA2DD3EE4B5D}" type="datetimeFigureOut">
              <a:rPr lang="lt-LT" smtClean="0"/>
              <a:t>2020-05-13</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353474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1949169-240F-436D-9A90-BA2DD3EE4B5D}" type="datetimeFigureOut">
              <a:rPr lang="lt-LT" smtClean="0"/>
              <a:t>2020-05-13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335596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1949169-240F-436D-9A90-BA2DD3EE4B5D}" type="datetimeFigureOut">
              <a:rPr lang="lt-LT" smtClean="0"/>
              <a:t>2020-05-13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95FAE-38EE-42E8-A954-DB813E4849B5}" type="slidenum">
              <a:rPr lang="lt-LT" smtClean="0"/>
              <a:t>‹#›</a:t>
            </a:fld>
            <a:endParaRPr lang="lt-LT"/>
          </a:p>
        </p:txBody>
      </p:sp>
    </p:spTree>
    <p:extLst>
      <p:ext uri="{BB962C8B-B14F-4D97-AF65-F5344CB8AC3E}">
        <p14:creationId xmlns:p14="http://schemas.microsoft.com/office/powerpoint/2010/main" val="334665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49169-240F-436D-9A90-BA2DD3EE4B5D}" type="datetimeFigureOut">
              <a:rPr lang="lt-LT" smtClean="0"/>
              <a:t>2020-05-13</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95FAE-38EE-42E8-A954-DB813E4849B5}" type="slidenum">
              <a:rPr lang="lt-LT" smtClean="0"/>
              <a:t>‹#›</a:t>
            </a:fld>
            <a:endParaRPr lang="lt-LT"/>
          </a:p>
        </p:txBody>
      </p:sp>
    </p:spTree>
    <p:extLst>
      <p:ext uri="{BB962C8B-B14F-4D97-AF65-F5344CB8AC3E}">
        <p14:creationId xmlns:p14="http://schemas.microsoft.com/office/powerpoint/2010/main" val="310422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lrs.lt/sip/portal.show?p_r=35532&amp;p_k=1&amp;p_t=168655" TargetMode="External"/><Relationship Id="rId13" Type="http://schemas.openxmlformats.org/officeDocument/2006/relationships/hyperlink" Target="http://www.lrs.lt/sip/portal.show?p_r=35532&amp;p_k=1&amp;p_t=168662" TargetMode="External"/><Relationship Id="rId18" Type="http://schemas.openxmlformats.org/officeDocument/2006/relationships/hyperlink" Target="http://www.lrs.lt/sip/portal.show?p_r=35532&amp;p_k=1&amp;p_t=168668" TargetMode="External"/><Relationship Id="rId3" Type="http://schemas.openxmlformats.org/officeDocument/2006/relationships/hyperlink" Target="http://www.lrs.lt/sip/portal.show?p_r=35532&amp;p_k=1&amp;p_t=168613" TargetMode="External"/><Relationship Id="rId21" Type="http://schemas.openxmlformats.org/officeDocument/2006/relationships/hyperlink" Target="http://www.lrs.lt/sip/portal.show?p_r=35532&amp;p_k=1&amp;p_t=168672" TargetMode="External"/><Relationship Id="rId7" Type="http://schemas.openxmlformats.org/officeDocument/2006/relationships/hyperlink" Target="http://www.lrs.lt/sip/portal.show?p_r=35532&amp;p_k=1&amp;p_t=168654" TargetMode="External"/><Relationship Id="rId12" Type="http://schemas.openxmlformats.org/officeDocument/2006/relationships/hyperlink" Target="http://www.lrs.lt/sip/portal.show?p_r=35532&amp;p_k=1&amp;p_t=168661" TargetMode="External"/><Relationship Id="rId17" Type="http://schemas.openxmlformats.org/officeDocument/2006/relationships/hyperlink" Target="http://www.lrs.lt/sip/portal.show?p_r=35532&amp;p_k=1&amp;p_t=168667" TargetMode="External"/><Relationship Id="rId2" Type="http://schemas.openxmlformats.org/officeDocument/2006/relationships/image" Target="../media/image4.jpeg"/><Relationship Id="rId16" Type="http://schemas.openxmlformats.org/officeDocument/2006/relationships/hyperlink" Target="http://www.lrs.lt/sip/portal.show?p_r=35532&amp;p_k=1&amp;p_t=168666" TargetMode="External"/><Relationship Id="rId20" Type="http://schemas.openxmlformats.org/officeDocument/2006/relationships/hyperlink" Target="http://www.lrs.lt/sip/portal.show?p_r=35532&amp;p_k=1&amp;p_t=168671" TargetMode="External"/><Relationship Id="rId1" Type="http://schemas.openxmlformats.org/officeDocument/2006/relationships/slideLayout" Target="../slideLayouts/slideLayout2.xml"/><Relationship Id="rId6" Type="http://schemas.openxmlformats.org/officeDocument/2006/relationships/hyperlink" Target="http://www.lrs.lt/sip/portal.show?p_r=35532&amp;p_k=1&amp;p_t=168619" TargetMode="External"/><Relationship Id="rId11" Type="http://schemas.openxmlformats.org/officeDocument/2006/relationships/hyperlink" Target="http://www.lrs.lt/sip/portal.show?p_r=35532&amp;p_k=1&amp;p_t=168660" TargetMode="External"/><Relationship Id="rId5" Type="http://schemas.openxmlformats.org/officeDocument/2006/relationships/hyperlink" Target="http://www.lrs.lt/sip/portal.show?p_r=35532&amp;p_k=1&amp;p_t=168616" TargetMode="External"/><Relationship Id="rId15" Type="http://schemas.openxmlformats.org/officeDocument/2006/relationships/hyperlink" Target="http://www.lrs.lt/sip/portal.show?p_r=35532&amp;p_k=1&amp;p_t=168664" TargetMode="External"/><Relationship Id="rId23" Type="http://schemas.openxmlformats.org/officeDocument/2006/relationships/hyperlink" Target="http://susitikimai.lt/" TargetMode="External"/><Relationship Id="rId10" Type="http://schemas.openxmlformats.org/officeDocument/2006/relationships/hyperlink" Target="http://www.lrs.lt/sip/portal.show?p_r=35532&amp;p_k=1&amp;p_t=168659" TargetMode="External"/><Relationship Id="rId19" Type="http://schemas.openxmlformats.org/officeDocument/2006/relationships/hyperlink" Target="http://www.lrs.lt/sip/portal.show?p_r=35532&amp;p_k=1&amp;p_t=168670" TargetMode="External"/><Relationship Id="rId4" Type="http://schemas.openxmlformats.org/officeDocument/2006/relationships/hyperlink" Target="http://www.lrs.lt/sip/portal.show?p_r=35532&amp;p_k=1&amp;p_t=168615" TargetMode="External"/><Relationship Id="rId9" Type="http://schemas.openxmlformats.org/officeDocument/2006/relationships/hyperlink" Target="http://www.lrs.lt/sip/portal.show?p_r=35532&amp;p_k=1&amp;p_t=168657" TargetMode="External"/><Relationship Id="rId14" Type="http://schemas.openxmlformats.org/officeDocument/2006/relationships/hyperlink" Target="http://www.lrs.lt/sip/portal.show?p_r=35532&amp;p_k=1&amp;p_t=168665" TargetMode="External"/><Relationship Id="rId22" Type="http://schemas.openxmlformats.org/officeDocument/2006/relationships/hyperlink" Target="http://www.lrs.lt/sip/portal.show?p_r=35532&amp;p_k=1&amp;p_t=16867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usitikimai.lt/news/vasario-16-os-nepriklausomybes-akto-signatarai-komandinis-darbas" TargetMode="External"/><Relationship Id="rId2" Type="http://schemas.openxmlformats.org/officeDocument/2006/relationships/hyperlink" Target="https://www.vle.lt/Straipsnis/Vasario-16-Aktas-99920" TargetMode="External"/><Relationship Id="rId1" Type="http://schemas.openxmlformats.org/officeDocument/2006/relationships/slideLayout" Target="../slideLayouts/slideLayout2.xml"/><Relationship Id="rId4" Type="http://schemas.openxmlformats.org/officeDocument/2006/relationships/hyperlink" Target="https://www.lrs.lt/sip/portal.show?p_r=37685&amp;p_t=2704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464458" y="377371"/>
            <a:ext cx="11408228" cy="4542972"/>
          </a:xfrm>
        </p:spPr>
        <p:txBody>
          <a:bodyPr>
            <a:normAutofit/>
          </a:bodyPr>
          <a:lstStyle/>
          <a:p>
            <a:r>
              <a:rPr lang="en-US" sz="8000" b="1" dirty="0" smtClean="0">
                <a:latin typeface="+mn-lt"/>
              </a:rPr>
              <a:t/>
            </a:r>
            <a:br>
              <a:rPr lang="en-US" sz="8000" b="1" dirty="0" smtClean="0">
                <a:latin typeface="+mn-lt"/>
              </a:rPr>
            </a:br>
            <a:r>
              <a:rPr lang="lt-LT" sz="8000" b="1" dirty="0" smtClean="0">
                <a:latin typeface="+mn-lt"/>
              </a:rPr>
              <a:t>LIETUVOS  DEMOKRATINEI RESPUBLIKAI – </a:t>
            </a:r>
            <a:br>
              <a:rPr lang="lt-LT" sz="8000" b="1" dirty="0" smtClean="0">
                <a:latin typeface="+mn-lt"/>
              </a:rPr>
            </a:br>
            <a:r>
              <a:rPr lang="lt-LT" sz="8000" b="1" dirty="0" smtClean="0">
                <a:latin typeface="+mn-lt"/>
              </a:rPr>
              <a:t> 100 METŲ</a:t>
            </a:r>
            <a:endParaRPr lang="lt-LT" sz="8000" b="1" dirty="0">
              <a:latin typeface="+mn-lt"/>
            </a:endParaRPr>
          </a:p>
        </p:txBody>
      </p:sp>
    </p:spTree>
    <p:extLst>
      <p:ext uri="{BB962C8B-B14F-4D97-AF65-F5344CB8AC3E}">
        <p14:creationId xmlns:p14="http://schemas.microsoft.com/office/powerpoint/2010/main" val="1740141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464458" y="377371"/>
            <a:ext cx="11408228" cy="4542972"/>
          </a:xfrm>
        </p:spPr>
        <p:txBody>
          <a:bodyPr>
            <a:normAutofit/>
          </a:bodyPr>
          <a:lstStyle/>
          <a:p>
            <a:r>
              <a:rPr lang="en-US" sz="8000" b="1" dirty="0" smtClean="0">
                <a:latin typeface="+mn-lt"/>
              </a:rPr>
              <a:t/>
            </a:r>
            <a:br>
              <a:rPr lang="en-US" sz="8000" b="1" dirty="0" smtClean="0">
                <a:latin typeface="+mn-lt"/>
              </a:rPr>
            </a:br>
            <a:r>
              <a:rPr lang="lt-LT" sz="8000" b="1" dirty="0" smtClean="0">
                <a:latin typeface="+mn-lt"/>
              </a:rPr>
              <a:t>LIETUVOS  DEMOKRATINEI RESPUBLIKAI – </a:t>
            </a:r>
            <a:br>
              <a:rPr lang="lt-LT" sz="8000" b="1" dirty="0" smtClean="0">
                <a:latin typeface="+mn-lt"/>
              </a:rPr>
            </a:br>
            <a:r>
              <a:rPr lang="lt-LT" sz="8000" b="1" dirty="0" smtClean="0">
                <a:latin typeface="+mn-lt"/>
              </a:rPr>
              <a:t> 100 METŲ</a:t>
            </a:r>
            <a:endParaRPr lang="lt-LT" sz="8000" b="1" dirty="0">
              <a:latin typeface="+mn-lt"/>
            </a:endParaRPr>
          </a:p>
        </p:txBody>
      </p:sp>
    </p:spTree>
    <p:extLst>
      <p:ext uri="{BB962C8B-B14F-4D97-AF65-F5344CB8AC3E}">
        <p14:creationId xmlns:p14="http://schemas.microsoft.com/office/powerpoint/2010/main" val="3301037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a:solidFill>
                  <a:prstClr val="black"/>
                </a:solidFill>
              </a:rPr>
              <a:t>Lietuvos Respublikai – 100</a:t>
            </a:r>
            <a:endParaRPr lang="lt-LT" dirty="0"/>
          </a:p>
        </p:txBody>
      </p:sp>
      <p:sp>
        <p:nvSpPr>
          <p:cNvPr id="3" name="Turinio vietos rezervavimo ženklas 2"/>
          <p:cNvSpPr>
            <a:spLocks noGrp="1"/>
          </p:cNvSpPr>
          <p:nvPr>
            <p:ph idx="1"/>
          </p:nvPr>
        </p:nvSpPr>
        <p:spPr>
          <a:xfrm>
            <a:off x="231820" y="1825625"/>
            <a:ext cx="4301543" cy="4351338"/>
          </a:xfrm>
        </p:spPr>
        <p:txBody>
          <a:bodyPr>
            <a:normAutofit/>
          </a:bodyPr>
          <a:lstStyle/>
          <a:p>
            <a:pPr marL="0" indent="0">
              <a:buNone/>
            </a:pPr>
            <a:r>
              <a:rPr lang="en-US" sz="3200" dirty="0" smtClean="0"/>
              <a:t>     </a:t>
            </a:r>
            <a:r>
              <a:rPr lang="lt-LT" sz="3200" dirty="0" smtClean="0"/>
              <a:t>Gegužės </a:t>
            </a:r>
            <a:r>
              <a:rPr lang="lt-LT" sz="3200" dirty="0"/>
              <a:t>15-oji – pirmoji Steigiamojo Seimo posėdžio diena – žymi mūsų modernios valstybės pradžią. </a:t>
            </a: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574" y="1532586"/>
            <a:ext cx="7551891" cy="5044427"/>
          </a:xfrm>
          <a:prstGeom prst="rect">
            <a:avLst/>
          </a:prstGeom>
        </p:spPr>
      </p:pic>
    </p:spTree>
    <p:extLst>
      <p:ext uri="{BB962C8B-B14F-4D97-AF65-F5344CB8AC3E}">
        <p14:creationId xmlns:p14="http://schemas.microsoft.com/office/powerpoint/2010/main" val="604140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0" y="4746172"/>
            <a:ext cx="12192000" cy="2111828"/>
          </a:xfrm>
        </p:spPr>
        <p:txBody>
          <a:bodyPr>
            <a:normAutofit fontScale="90000"/>
          </a:bodyPr>
          <a:lstStyle/>
          <a:p>
            <a:pPr algn="ctr"/>
            <a:r>
              <a:rPr lang="lt-LT" sz="2000" b="1" dirty="0"/>
              <a:t>Lietuvos Taryba, pasirašiusi 1918 m. vasario 16 d. valstybės Nepriklausomybės atkūrimo aktą </a:t>
            </a:r>
            <a:r>
              <a:rPr lang="lt-LT" sz="2000" dirty="0"/>
              <a:t/>
            </a:r>
            <a:br>
              <a:rPr lang="lt-LT" sz="2000" dirty="0"/>
            </a:br>
            <a:r>
              <a:rPr lang="lt-LT" sz="2000" dirty="0"/>
              <a:t>Iš kairės sėdi: Jonas Vileišis, Jurgis Šaulys, Justinas Staugaitis, Stanislovas Narutavičius, Jonas </a:t>
            </a:r>
            <a:r>
              <a:rPr lang="lt-LT" sz="2200" dirty="0"/>
              <a:t>Basanavičius, Antanas Smetona, Kazimieras Šaulys, Steponas Kairys, Jonas </a:t>
            </a:r>
            <a:r>
              <a:rPr lang="lt-LT" sz="2200" dirty="0" err="1"/>
              <a:t>Smilgevičius</a:t>
            </a:r>
            <a:r>
              <a:rPr lang="lt-LT" sz="2200" dirty="0"/>
              <a:t>; iš kairės stovi: Kazimieras Bizauskas, Jonas </a:t>
            </a:r>
            <a:r>
              <a:rPr lang="lt-LT" sz="2200" dirty="0" err="1"/>
              <a:t>Vailokaitis</a:t>
            </a:r>
            <a:r>
              <a:rPr lang="lt-LT" sz="2200" dirty="0"/>
              <a:t>, Donatas Malinauskas, Vladas Mironas, Mykolas Biržiška, Alfonsas Petrulis, Saliamonas Banaitis, Petras Klimas, Aleksandras Stulginskis, Jokūbas Šernas, Pranas Dovydaitis</a:t>
            </a:r>
            <a:br>
              <a:rPr lang="lt-LT" sz="2200" dirty="0"/>
            </a:br>
            <a:r>
              <a:rPr lang="lt-LT" sz="2200" i="1" dirty="0"/>
              <a:t>Vilnius, 1917 m. rugsėjo 25 d. | Fotografė Aleksandra </a:t>
            </a:r>
            <a:r>
              <a:rPr lang="lt-LT" sz="2200" i="1" dirty="0" err="1"/>
              <a:t>Jurašaitytė</a:t>
            </a:r>
            <a:r>
              <a:rPr lang="lt-LT" sz="2200" i="1" dirty="0"/>
              <a:t> </a:t>
            </a:r>
            <a:br>
              <a:rPr lang="lt-LT" sz="2200" i="1" dirty="0"/>
            </a:br>
            <a:r>
              <a:rPr lang="lt-LT" sz="2200" i="1" dirty="0"/>
              <a:t>Kauno </a:t>
            </a:r>
            <a:r>
              <a:rPr lang="lt-LT" sz="2000" i="1" dirty="0"/>
              <a:t>arkivyskupijos kurijos archyvas. </a:t>
            </a:r>
            <a:r>
              <a:rPr lang="lt-LT" sz="2000" i="1" dirty="0" err="1"/>
              <a:t>Alb</a:t>
            </a:r>
            <a:r>
              <a:rPr lang="lt-LT" sz="2000" i="1" dirty="0"/>
              <a:t>. 18-6 </a:t>
            </a:r>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865" y="111805"/>
            <a:ext cx="8935153" cy="4634366"/>
          </a:xfrm>
        </p:spPr>
      </p:pic>
    </p:spTree>
    <p:extLst>
      <p:ext uri="{BB962C8B-B14F-4D97-AF65-F5344CB8AC3E}">
        <p14:creationId xmlns:p14="http://schemas.microsoft.com/office/powerpoint/2010/main" val="358512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859" y="182478"/>
            <a:ext cx="4210437" cy="6369395"/>
          </a:xfrm>
        </p:spPr>
      </p:pic>
      <p:sp>
        <p:nvSpPr>
          <p:cNvPr id="5" name="Stačiakampis 4"/>
          <p:cNvSpPr/>
          <p:nvPr/>
        </p:nvSpPr>
        <p:spPr>
          <a:xfrm>
            <a:off x="4697315" y="520243"/>
            <a:ext cx="2714172" cy="5909310"/>
          </a:xfrm>
          <a:prstGeom prst="rect">
            <a:avLst/>
          </a:prstGeom>
        </p:spPr>
        <p:txBody>
          <a:bodyPr wrap="square">
            <a:spAutoFit/>
          </a:bodyPr>
          <a:lstStyle/>
          <a:p>
            <a:r>
              <a:rPr lang="lt-LT" b="1" dirty="0">
                <a:solidFill>
                  <a:schemeClr val="accent4">
                    <a:lumMod val="40000"/>
                    <a:lumOff val="60000"/>
                  </a:schemeClr>
                </a:solidFill>
                <a:hlinkClick r:id="rId3"/>
              </a:rPr>
              <a:t>Saliamonas Banaitis</a:t>
            </a:r>
            <a:endParaRPr lang="lt-LT" b="1" dirty="0">
              <a:solidFill>
                <a:schemeClr val="accent4">
                  <a:lumMod val="40000"/>
                  <a:lumOff val="60000"/>
                </a:schemeClr>
              </a:solidFill>
            </a:endParaRPr>
          </a:p>
          <a:p>
            <a:r>
              <a:rPr lang="lt-LT" b="1" dirty="0">
                <a:solidFill>
                  <a:schemeClr val="accent4">
                    <a:lumMod val="40000"/>
                    <a:lumOff val="60000"/>
                  </a:schemeClr>
                </a:solidFill>
                <a:hlinkClick r:id="rId4"/>
              </a:rPr>
              <a:t>Jonas Basanavičius</a:t>
            </a:r>
            <a:endParaRPr lang="lt-LT" b="1" dirty="0">
              <a:solidFill>
                <a:schemeClr val="accent4">
                  <a:lumMod val="40000"/>
                  <a:lumOff val="60000"/>
                </a:schemeClr>
              </a:solidFill>
            </a:endParaRPr>
          </a:p>
          <a:p>
            <a:r>
              <a:rPr lang="lt-LT" b="1" dirty="0">
                <a:solidFill>
                  <a:schemeClr val="accent4">
                    <a:lumMod val="40000"/>
                    <a:lumOff val="60000"/>
                  </a:schemeClr>
                </a:solidFill>
                <a:hlinkClick r:id="rId5"/>
              </a:rPr>
              <a:t>Mykolas Biržiška</a:t>
            </a:r>
            <a:endParaRPr lang="lt-LT" b="1" dirty="0">
              <a:solidFill>
                <a:schemeClr val="accent4">
                  <a:lumMod val="40000"/>
                  <a:lumOff val="60000"/>
                </a:schemeClr>
              </a:solidFill>
            </a:endParaRPr>
          </a:p>
          <a:p>
            <a:r>
              <a:rPr lang="lt-LT" b="1" dirty="0">
                <a:solidFill>
                  <a:schemeClr val="accent4">
                    <a:lumMod val="40000"/>
                    <a:lumOff val="60000"/>
                  </a:schemeClr>
                </a:solidFill>
                <a:hlinkClick r:id="rId6"/>
              </a:rPr>
              <a:t>Kazimieras Bizauskas</a:t>
            </a:r>
            <a:endParaRPr lang="lt-LT" b="1" dirty="0">
              <a:solidFill>
                <a:schemeClr val="accent4">
                  <a:lumMod val="40000"/>
                  <a:lumOff val="60000"/>
                </a:schemeClr>
              </a:solidFill>
            </a:endParaRPr>
          </a:p>
          <a:p>
            <a:r>
              <a:rPr lang="lt-LT" b="1" dirty="0">
                <a:solidFill>
                  <a:schemeClr val="accent4">
                    <a:lumMod val="40000"/>
                    <a:lumOff val="60000"/>
                  </a:schemeClr>
                </a:solidFill>
                <a:hlinkClick r:id="rId7"/>
              </a:rPr>
              <a:t>Pranas Dovydaitis</a:t>
            </a:r>
            <a:endParaRPr lang="lt-LT" b="1" dirty="0">
              <a:solidFill>
                <a:schemeClr val="accent4">
                  <a:lumMod val="40000"/>
                  <a:lumOff val="60000"/>
                </a:schemeClr>
              </a:solidFill>
            </a:endParaRPr>
          </a:p>
          <a:p>
            <a:r>
              <a:rPr lang="lt-LT" b="1" dirty="0">
                <a:solidFill>
                  <a:schemeClr val="accent4">
                    <a:lumMod val="40000"/>
                    <a:lumOff val="60000"/>
                  </a:schemeClr>
                </a:solidFill>
                <a:hlinkClick r:id="rId8"/>
              </a:rPr>
              <a:t>Steponas Kairys</a:t>
            </a:r>
            <a:endParaRPr lang="lt-LT" b="1" dirty="0">
              <a:solidFill>
                <a:schemeClr val="accent4">
                  <a:lumMod val="40000"/>
                  <a:lumOff val="60000"/>
                </a:schemeClr>
              </a:solidFill>
            </a:endParaRPr>
          </a:p>
          <a:p>
            <a:r>
              <a:rPr lang="lt-LT" b="1" dirty="0">
                <a:solidFill>
                  <a:schemeClr val="accent4">
                    <a:lumMod val="40000"/>
                    <a:lumOff val="60000"/>
                  </a:schemeClr>
                </a:solidFill>
                <a:hlinkClick r:id="rId9"/>
              </a:rPr>
              <a:t>Petras Klimas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0"/>
              </a:rPr>
              <a:t>Donatas Malinauskas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1"/>
              </a:rPr>
              <a:t>Vladas Mironas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2"/>
              </a:rPr>
              <a:t>Stanislovas Narutavičius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3"/>
              </a:rPr>
              <a:t>Alfonsas Petrulis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4"/>
              </a:rPr>
              <a:t>Antanas Smetona</a:t>
            </a:r>
            <a:endParaRPr lang="lt-LT" b="1" dirty="0">
              <a:solidFill>
                <a:schemeClr val="accent4">
                  <a:lumMod val="40000"/>
                  <a:lumOff val="60000"/>
                </a:schemeClr>
              </a:solidFill>
            </a:endParaRPr>
          </a:p>
          <a:p>
            <a:r>
              <a:rPr lang="lt-LT" b="1" dirty="0">
                <a:solidFill>
                  <a:schemeClr val="accent4">
                    <a:lumMod val="40000"/>
                    <a:lumOff val="60000"/>
                  </a:schemeClr>
                </a:solidFill>
                <a:hlinkClick r:id="rId15"/>
              </a:rPr>
              <a:t>Jonas </a:t>
            </a:r>
            <a:r>
              <a:rPr lang="lt-LT" b="1" dirty="0" err="1">
                <a:solidFill>
                  <a:schemeClr val="accent4">
                    <a:lumMod val="40000"/>
                    <a:lumOff val="60000"/>
                  </a:schemeClr>
                </a:solidFill>
                <a:hlinkClick r:id="rId15"/>
              </a:rPr>
              <a:t>Smilgevičius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6"/>
              </a:rPr>
              <a:t>Justinas Staugaitis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7"/>
              </a:rPr>
              <a:t>Aleksandras Stulginskis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8"/>
              </a:rPr>
              <a:t>Jurgis Šaulys</a:t>
            </a:r>
            <a:endParaRPr lang="lt-LT" b="1" dirty="0">
              <a:solidFill>
                <a:schemeClr val="accent4">
                  <a:lumMod val="40000"/>
                  <a:lumOff val="60000"/>
                </a:schemeClr>
              </a:solidFill>
            </a:endParaRPr>
          </a:p>
          <a:p>
            <a:r>
              <a:rPr lang="lt-LT" b="1" dirty="0">
                <a:solidFill>
                  <a:schemeClr val="accent4">
                    <a:lumMod val="40000"/>
                    <a:lumOff val="60000"/>
                  </a:schemeClr>
                </a:solidFill>
                <a:hlinkClick r:id="rId19"/>
              </a:rPr>
              <a:t>Kazimieras Steponas Šaulys</a:t>
            </a:r>
            <a:endParaRPr lang="lt-LT" b="1" dirty="0">
              <a:solidFill>
                <a:schemeClr val="accent4">
                  <a:lumMod val="40000"/>
                  <a:lumOff val="60000"/>
                </a:schemeClr>
              </a:solidFill>
            </a:endParaRPr>
          </a:p>
          <a:p>
            <a:r>
              <a:rPr lang="lt-LT" b="1" dirty="0">
                <a:solidFill>
                  <a:schemeClr val="accent4">
                    <a:lumMod val="40000"/>
                    <a:lumOff val="60000"/>
                  </a:schemeClr>
                </a:solidFill>
                <a:hlinkClick r:id="rId20"/>
              </a:rPr>
              <a:t>Jokūbas Šernas</a:t>
            </a:r>
            <a:endParaRPr lang="lt-LT" b="1" dirty="0">
              <a:solidFill>
                <a:schemeClr val="accent4">
                  <a:lumMod val="40000"/>
                  <a:lumOff val="60000"/>
                </a:schemeClr>
              </a:solidFill>
            </a:endParaRPr>
          </a:p>
          <a:p>
            <a:r>
              <a:rPr lang="lt-LT" b="1" dirty="0">
                <a:solidFill>
                  <a:schemeClr val="accent4">
                    <a:lumMod val="40000"/>
                    <a:lumOff val="60000"/>
                  </a:schemeClr>
                </a:solidFill>
                <a:hlinkClick r:id="rId21"/>
              </a:rPr>
              <a:t>Jonas </a:t>
            </a:r>
            <a:r>
              <a:rPr lang="lt-LT" b="1" dirty="0" err="1">
                <a:solidFill>
                  <a:schemeClr val="accent4">
                    <a:lumMod val="40000"/>
                    <a:lumOff val="60000"/>
                  </a:schemeClr>
                </a:solidFill>
                <a:hlinkClick r:id="rId21"/>
              </a:rPr>
              <a:t>Vailokaitis</a:t>
            </a:r>
            <a:endParaRPr lang="lt-LT" b="1" dirty="0">
              <a:solidFill>
                <a:schemeClr val="accent4">
                  <a:lumMod val="40000"/>
                  <a:lumOff val="60000"/>
                </a:schemeClr>
              </a:solidFill>
            </a:endParaRPr>
          </a:p>
          <a:p>
            <a:r>
              <a:rPr lang="lt-LT" b="1" dirty="0">
                <a:solidFill>
                  <a:schemeClr val="accent4">
                    <a:lumMod val="40000"/>
                    <a:lumOff val="60000"/>
                  </a:schemeClr>
                </a:solidFill>
                <a:hlinkClick r:id="rId22"/>
              </a:rPr>
              <a:t>Jonas Vileišis</a:t>
            </a:r>
            <a:r>
              <a:rPr lang="lt-LT" b="1" dirty="0">
                <a:solidFill>
                  <a:schemeClr val="accent4">
                    <a:lumMod val="40000"/>
                    <a:lumOff val="60000"/>
                  </a:schemeClr>
                </a:solidFill>
              </a:rPr>
              <a:t> </a:t>
            </a:r>
            <a:endParaRPr lang="lt-LT" b="1" dirty="0">
              <a:solidFill>
                <a:schemeClr val="accent4">
                  <a:lumMod val="40000"/>
                  <a:lumOff val="60000"/>
                </a:schemeClr>
              </a:solidFill>
              <a:effectLst/>
            </a:endParaRPr>
          </a:p>
        </p:txBody>
      </p:sp>
      <p:sp>
        <p:nvSpPr>
          <p:cNvPr id="6" name="Stačiakampis 5"/>
          <p:cNvSpPr/>
          <p:nvPr/>
        </p:nvSpPr>
        <p:spPr>
          <a:xfrm>
            <a:off x="7411486" y="304799"/>
            <a:ext cx="4501471" cy="5262979"/>
          </a:xfrm>
          <a:prstGeom prst="rect">
            <a:avLst/>
          </a:prstGeom>
        </p:spPr>
        <p:txBody>
          <a:bodyPr wrap="square">
            <a:spAutoFit/>
          </a:bodyPr>
          <a:lstStyle/>
          <a:p>
            <a:r>
              <a:rPr lang="en-US" sz="2800" dirty="0" smtClean="0"/>
              <a:t>     </a:t>
            </a:r>
            <a:r>
              <a:rPr lang="lt-LT" sz="2800" dirty="0" smtClean="0"/>
              <a:t>Esame </a:t>
            </a:r>
            <a:r>
              <a:rPr lang="lt-LT" sz="2800" dirty="0"/>
              <a:t>įpratę</a:t>
            </a:r>
            <a:r>
              <a:rPr lang="lt-LT" sz="2800" dirty="0">
                <a:hlinkClick r:id="rId23"/>
              </a:rPr>
              <a:t> signatarais</a:t>
            </a:r>
            <a:r>
              <a:rPr lang="lt-LT" sz="2800" dirty="0"/>
              <a:t> vadinti tuos dvidešimt tautos atstovų, kurie 1918 m. vasario 16 d. pasirašė istorinį Lietuvos valstybės atkūrimo Aktą. Tie signatarai tautos yra gerbiami todėl, kad visą savo prasmingą gyvenimą yra dirbę lietuvybės labui, kovoję prieš carizmo priespaudą ir yra palikę ryškų pėdsaką tautos ir valstybės gyvenime. </a:t>
            </a:r>
          </a:p>
        </p:txBody>
      </p:sp>
    </p:spTree>
    <p:extLst>
      <p:ext uri="{BB962C8B-B14F-4D97-AF65-F5344CB8AC3E}">
        <p14:creationId xmlns:p14="http://schemas.microsoft.com/office/powerpoint/2010/main" val="155853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stretch>
            <a:fillRect/>
          </a:stretch>
        </p:blipFill>
        <p:spPr>
          <a:xfrm>
            <a:off x="691015" y="365124"/>
            <a:ext cx="4113214" cy="6317533"/>
          </a:xfrm>
          <a:prstGeom prst="rect">
            <a:avLst/>
          </a:prstGeom>
        </p:spPr>
      </p:pic>
      <p:sp>
        <p:nvSpPr>
          <p:cNvPr id="8" name="Turinio vietos rezervavimo ženklas 7"/>
          <p:cNvSpPr>
            <a:spLocks noGrp="1"/>
          </p:cNvSpPr>
          <p:nvPr>
            <p:ph idx="1"/>
          </p:nvPr>
        </p:nvSpPr>
        <p:spPr>
          <a:xfrm>
            <a:off x="5227596" y="1126297"/>
            <a:ext cx="6964404" cy="5265303"/>
          </a:xfrm>
        </p:spPr>
        <p:txBody>
          <a:bodyPr>
            <a:normAutofit/>
          </a:bodyPr>
          <a:lstStyle/>
          <a:p>
            <a:pPr marL="0" indent="0">
              <a:buNone/>
            </a:pPr>
            <a:r>
              <a:rPr lang="en-US" dirty="0" smtClean="0"/>
              <a:t>     </a:t>
            </a:r>
            <a:r>
              <a:rPr lang="lt-LT" dirty="0" smtClean="0"/>
              <a:t>Vasario 16 d. </a:t>
            </a:r>
            <a:r>
              <a:rPr lang="en-US" dirty="0" smtClean="0"/>
              <a:t> </a:t>
            </a:r>
            <a:r>
              <a:rPr lang="lt-LT" dirty="0" smtClean="0"/>
              <a:t>Aktas nustatė, </a:t>
            </a:r>
            <a:r>
              <a:rPr lang="lt-LT" dirty="0"/>
              <a:t>kad valstybė bus demokratinė, </a:t>
            </a:r>
            <a:r>
              <a:rPr lang="en-US" dirty="0" smtClean="0"/>
              <a:t> </a:t>
            </a:r>
            <a:r>
              <a:rPr lang="lt-LT" dirty="0" smtClean="0"/>
              <a:t>jos </a:t>
            </a:r>
            <a:r>
              <a:rPr lang="lt-LT" dirty="0"/>
              <a:t>sostinė – Vilnius. Numatė, kad valstybės santvarką nustatys Steigiamasis </a:t>
            </a:r>
            <a:r>
              <a:rPr lang="lt-LT" dirty="0" smtClean="0"/>
              <a:t>Seimas.</a:t>
            </a:r>
            <a:endParaRPr lang="en-US" dirty="0" smtClean="0"/>
          </a:p>
          <a:p>
            <a:pPr marL="0" indent="0">
              <a:buNone/>
            </a:pPr>
            <a:endParaRPr lang="lt-LT" dirty="0"/>
          </a:p>
          <a:p>
            <a:pPr marL="0" indent="0">
              <a:buNone/>
            </a:pPr>
            <a:r>
              <a:rPr lang="en-US" dirty="0" smtClean="0"/>
              <a:t>     </a:t>
            </a:r>
            <a:r>
              <a:rPr lang="lt-LT" dirty="0" smtClean="0"/>
              <a:t>Vasario 16 d.  </a:t>
            </a:r>
            <a:r>
              <a:rPr lang="lt-LT" dirty="0"/>
              <a:t>Aktu buvo kreiptasi į Rusiją ir Vokietiją, kitas valstybes, jas informuojant apie Lietuvos valstybės atkūrimą ir bet kokių buvusių valstybinių ryšių nutraukimą.</a:t>
            </a:r>
          </a:p>
        </p:txBody>
      </p:sp>
    </p:spTree>
    <p:extLst>
      <p:ext uri="{BB962C8B-B14F-4D97-AF65-F5344CB8AC3E}">
        <p14:creationId xmlns:p14="http://schemas.microsoft.com/office/powerpoint/2010/main" val="126970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25321" y="131800"/>
            <a:ext cx="10515600" cy="1103067"/>
          </a:xfrm>
        </p:spPr>
        <p:txBody>
          <a:bodyPr/>
          <a:lstStyle/>
          <a:p>
            <a:pPr algn="ctr"/>
            <a:r>
              <a:rPr lang="lt-LT" dirty="0"/>
              <a:t>Lietuvos Respublikai – 100</a:t>
            </a:r>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8267" y="1690688"/>
            <a:ext cx="7026358" cy="4693388"/>
          </a:xfrm>
        </p:spPr>
      </p:pic>
      <p:sp>
        <p:nvSpPr>
          <p:cNvPr id="5" name="Stačiakampis 4"/>
          <p:cNvSpPr/>
          <p:nvPr/>
        </p:nvSpPr>
        <p:spPr>
          <a:xfrm>
            <a:off x="115910" y="1234867"/>
            <a:ext cx="4912357" cy="5262979"/>
          </a:xfrm>
          <a:prstGeom prst="rect">
            <a:avLst/>
          </a:prstGeom>
        </p:spPr>
        <p:txBody>
          <a:bodyPr wrap="square">
            <a:spAutoFit/>
          </a:bodyPr>
          <a:lstStyle/>
          <a:p>
            <a:pPr algn="just"/>
            <a:r>
              <a:rPr lang="en-US" sz="2800" dirty="0" smtClean="0"/>
              <a:t>     </a:t>
            </a:r>
            <a:r>
              <a:rPr lang="lt-LT" sz="2800" dirty="0" smtClean="0"/>
              <a:t>Steigiamasis </a:t>
            </a:r>
            <a:r>
              <a:rPr lang="lt-LT" sz="2800" dirty="0"/>
              <a:t>Seimas išskirtinis dar ir tuo, kad pirmajam jo posėdžiui pirmininkavo ir jį atidarė vadinamasis „amžiaus prezidiumas“, kurį sudarė moterys. Amžiaus pirmininke tapo Gabrielė Petkevičaitė-Bitė, o amžiaus sekretore – Ona </a:t>
            </a:r>
            <a:r>
              <a:rPr lang="lt-LT" sz="2800" dirty="0" err="1"/>
              <a:t>Račiukaitienė-Muraškaitė</a:t>
            </a:r>
            <a:r>
              <a:rPr lang="lt-LT" sz="2800" dirty="0"/>
              <a:t>. Iš viso į Steigiamąjį Seimą buvo išrinktos 5 moterys, o per visą kadenciją dirbo 8.</a:t>
            </a:r>
          </a:p>
        </p:txBody>
      </p:sp>
    </p:spTree>
    <p:extLst>
      <p:ext uri="{BB962C8B-B14F-4D97-AF65-F5344CB8AC3E}">
        <p14:creationId xmlns:p14="http://schemas.microsoft.com/office/powerpoint/2010/main" val="822919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923504" y="168388"/>
            <a:ext cx="6413679" cy="939196"/>
          </a:xfrm>
        </p:spPr>
        <p:txBody>
          <a:bodyPr/>
          <a:lstStyle/>
          <a:p>
            <a:pPr algn="ctr"/>
            <a:r>
              <a:rPr lang="lt-LT" b="1" dirty="0"/>
              <a:t>Lietuvos Respublikai – 100</a:t>
            </a:r>
          </a:p>
        </p:txBody>
      </p:sp>
      <p:sp>
        <p:nvSpPr>
          <p:cNvPr id="3" name="Turinio vietos rezervavimo ženklas 2"/>
          <p:cNvSpPr>
            <a:spLocks noGrp="1"/>
          </p:cNvSpPr>
          <p:nvPr>
            <p:ph idx="1"/>
          </p:nvPr>
        </p:nvSpPr>
        <p:spPr>
          <a:xfrm>
            <a:off x="244698" y="1249250"/>
            <a:ext cx="6632620" cy="5267459"/>
          </a:xfrm>
        </p:spPr>
        <p:txBody>
          <a:bodyPr>
            <a:normAutofit/>
          </a:bodyPr>
          <a:lstStyle/>
          <a:p>
            <a:pPr marL="0" indent="0">
              <a:buNone/>
            </a:pPr>
            <a:r>
              <a:rPr lang="lt-LT" dirty="0" smtClean="0"/>
              <a:t>     1920 </a:t>
            </a:r>
            <a:r>
              <a:rPr lang="lt-LT" dirty="0"/>
              <a:t>m. gegužės 15 d. – Lietuvos valstybė tapo Lietuvos </a:t>
            </a:r>
            <a:r>
              <a:rPr lang="lt-LT" dirty="0" smtClean="0"/>
              <a:t>Respublika.</a:t>
            </a:r>
            <a:endParaRPr lang="lt-LT" dirty="0"/>
          </a:p>
          <a:p>
            <a:pPr marL="0" indent="0" algn="just">
              <a:buNone/>
            </a:pPr>
            <a:r>
              <a:rPr lang="lt-LT" dirty="0" smtClean="0"/>
              <a:t>     Demokratiniuose </a:t>
            </a:r>
            <a:r>
              <a:rPr lang="lt-LT" dirty="0"/>
              <a:t>rinkimuose išrinktas Steigiamasis Seimas, vykdydamas 1918 m. vasario 16 d. Lietuvos Nepriklausomybės Aktą, priėmė ir paskelbė rezoliuciją: </a:t>
            </a:r>
            <a:r>
              <a:rPr lang="lt-LT" b="1" i="1" dirty="0"/>
              <a:t>„Lietuvos Steigiamasis Seimas, reikšdamas Lietuvos žmonių valią, proklamuoja esant atstatytą Nepriklausomą Lietuvos Valstybę, kaipo demokratinę respubliką, </a:t>
            </a:r>
            <a:r>
              <a:rPr lang="lt-LT" b="1" i="1" dirty="0" err="1"/>
              <a:t>etnografinėm</a:t>
            </a:r>
            <a:r>
              <a:rPr lang="lt-LT" b="1" i="1" dirty="0"/>
              <a:t> </a:t>
            </a:r>
            <a:r>
              <a:rPr lang="lt-LT" b="1" i="1" dirty="0" err="1"/>
              <a:t>sienom</a:t>
            </a:r>
            <a:r>
              <a:rPr lang="lt-LT" b="1" i="1" dirty="0"/>
              <a:t> ir laisvą nuo visų Valstybinių ryšių, kurie yra buvę su </a:t>
            </a:r>
            <a:r>
              <a:rPr lang="lt-LT" b="1" i="1" dirty="0" smtClean="0"/>
              <a:t>kitom </a:t>
            </a:r>
            <a:r>
              <a:rPr lang="lt-LT" b="1" i="1" dirty="0" err="1" smtClean="0"/>
              <a:t>Valstybėm</a:t>
            </a:r>
            <a:r>
              <a:rPr lang="lt-LT" dirty="0" smtClean="0"/>
              <a:t>“.</a:t>
            </a:r>
            <a:endParaRPr lang="lt-LT" dirty="0"/>
          </a:p>
          <a:p>
            <a:endParaRPr lang="lt-LT" dirty="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047" y="2021982"/>
            <a:ext cx="4976369" cy="3309285"/>
          </a:xfrm>
          <a:prstGeom prst="rect">
            <a:avLst/>
          </a:prstGeom>
        </p:spPr>
      </p:pic>
    </p:spTree>
    <p:extLst>
      <p:ext uri="{BB962C8B-B14F-4D97-AF65-F5344CB8AC3E}">
        <p14:creationId xmlns:p14="http://schemas.microsoft.com/office/powerpoint/2010/main" val="2286405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611" y="51730"/>
            <a:ext cx="9267019" cy="6548693"/>
          </a:xfrm>
        </p:spPr>
      </p:pic>
    </p:spTree>
    <p:extLst>
      <p:ext uri="{BB962C8B-B14F-4D97-AF65-F5344CB8AC3E}">
        <p14:creationId xmlns:p14="http://schemas.microsoft.com/office/powerpoint/2010/main" val="1880950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1751527"/>
            <a:ext cx="10515600" cy="4425436"/>
          </a:xfrm>
        </p:spPr>
        <p:txBody>
          <a:bodyPr/>
          <a:lstStyle/>
          <a:p>
            <a:pPr marL="0" indent="0" algn="ctr">
              <a:buNone/>
            </a:pPr>
            <a:r>
              <a:rPr lang="lt-LT" dirty="0" smtClean="0">
                <a:effectLst>
                  <a:outerShdw blurRad="38100" dist="38100" dir="2700000" algn="tl">
                    <a:srgbClr val="000000">
                      <a:alpha val="43137"/>
                    </a:srgbClr>
                  </a:outerShdw>
                </a:effectLst>
              </a:rPr>
              <a:t> </a:t>
            </a:r>
            <a:r>
              <a:rPr lang="lt-LT" dirty="0"/>
              <a:t>Bibliografinės nuorodos</a:t>
            </a:r>
          </a:p>
          <a:p>
            <a:pPr marL="0" indent="0">
              <a:buNone/>
            </a:pPr>
            <a:endParaRPr lang="lt-LT" dirty="0">
              <a:effectLst>
                <a:outerShdw blurRad="38100" dist="38100" dir="2700000" algn="tl">
                  <a:srgbClr val="000000">
                    <a:alpha val="43137"/>
                  </a:srgbClr>
                </a:outerShdw>
              </a:effectLst>
              <a:hlinkClick r:id="rId2"/>
            </a:endParaRPr>
          </a:p>
          <a:p>
            <a:pPr marL="0" indent="0">
              <a:buNone/>
            </a:pPr>
            <a:r>
              <a:rPr lang="lt-LT" u="sng" dirty="0" smtClean="0">
                <a:hlinkClick r:id="rId2"/>
              </a:rPr>
              <a:t>https</a:t>
            </a:r>
            <a:r>
              <a:rPr lang="lt-LT" u="sng" dirty="0">
                <a:hlinkClick r:id="rId2"/>
              </a:rPr>
              <a:t>://www.vle.lt/Straipsnis/Vasario-16-Aktas-99920</a:t>
            </a:r>
            <a:endParaRPr lang="lt-LT" u="sng" dirty="0"/>
          </a:p>
          <a:p>
            <a:pPr marL="0" indent="0">
              <a:buNone/>
            </a:pPr>
            <a:r>
              <a:rPr lang="lt-LT" u="sng" dirty="0">
                <a:hlinkClick r:id="rId3"/>
              </a:rPr>
              <a:t>https://www.susitikimai.lt/news/vasario-16-os-nepriklausomybes-akto-signatarai-komandinis-darbas</a:t>
            </a:r>
            <a:endParaRPr lang="lt-LT" u="sng" dirty="0"/>
          </a:p>
          <a:p>
            <a:pPr marL="0" indent="0">
              <a:buNone/>
            </a:pPr>
            <a:r>
              <a:rPr lang="lt-LT" dirty="0" smtClean="0">
                <a:hlinkClick r:id="rId4"/>
              </a:rPr>
              <a:t>https</a:t>
            </a:r>
            <a:r>
              <a:rPr lang="lt-LT" dirty="0">
                <a:hlinkClick r:id="rId4"/>
              </a:rPr>
              <a:t>://</a:t>
            </a:r>
            <a:r>
              <a:rPr lang="lt-LT" dirty="0" smtClean="0">
                <a:hlinkClick r:id="rId4"/>
              </a:rPr>
              <a:t>www.lrs.lt/sip/portal.show?p_r=37685&amp;p_t=270453</a:t>
            </a:r>
            <a:endParaRPr lang="lt-LT" dirty="0" smtClean="0"/>
          </a:p>
          <a:p>
            <a:pPr marL="0" indent="0">
              <a:buNone/>
            </a:pPr>
            <a:endParaRPr lang="lt-LT" dirty="0" smtClean="0"/>
          </a:p>
          <a:p>
            <a:pPr marL="0" indent="0">
              <a:buNone/>
            </a:pPr>
            <a:r>
              <a:rPr lang="lt-LT" sz="1400" dirty="0" smtClean="0"/>
              <a:t>Žiūrėta 2020-05-07 internete</a:t>
            </a:r>
          </a:p>
          <a:p>
            <a:pPr marL="0" indent="0">
              <a:buNone/>
            </a:pPr>
            <a:endParaRPr lang="lt-LT" dirty="0"/>
          </a:p>
          <a:p>
            <a:endParaRPr lang="lt-LT" dirty="0" smtClean="0"/>
          </a:p>
          <a:p>
            <a:endParaRPr lang="lt-LT" dirty="0" smtClean="0"/>
          </a:p>
        </p:txBody>
      </p:sp>
    </p:spTree>
    <p:extLst>
      <p:ext uri="{BB962C8B-B14F-4D97-AF65-F5344CB8AC3E}">
        <p14:creationId xmlns:p14="http://schemas.microsoft.com/office/powerpoint/2010/main" val="2100113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275</Words>
  <Application>Microsoft Office PowerPoint</Application>
  <PresentationFormat>Plačiaekranė</PresentationFormat>
  <Paragraphs>42</Paragraphs>
  <Slides>10</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10</vt:i4>
      </vt:variant>
    </vt:vector>
  </HeadingPairs>
  <TitlesOfParts>
    <vt:vector size="14" baseType="lpstr">
      <vt:lpstr>Arial</vt:lpstr>
      <vt:lpstr>Calibri</vt:lpstr>
      <vt:lpstr>Calibri Light</vt:lpstr>
      <vt:lpstr>„Office“ tema</vt:lpstr>
      <vt:lpstr> LIETUVOS  DEMOKRATINEI RESPUBLIKAI –   100 METŲ</vt:lpstr>
      <vt:lpstr>Lietuvos Respublikai – 100</vt:lpstr>
      <vt:lpstr>Lietuvos Taryba, pasirašiusi 1918 m. vasario 16 d. valstybės Nepriklausomybės atkūrimo aktą  Iš kairės sėdi: Jonas Vileišis, Jurgis Šaulys, Justinas Staugaitis, Stanislovas Narutavičius, Jonas Basanavičius, Antanas Smetona, Kazimieras Šaulys, Steponas Kairys, Jonas Smilgevičius; iš kairės stovi: Kazimieras Bizauskas, Jonas Vailokaitis, Donatas Malinauskas, Vladas Mironas, Mykolas Biržiška, Alfonsas Petrulis, Saliamonas Banaitis, Petras Klimas, Aleksandras Stulginskis, Jokūbas Šernas, Pranas Dovydaitis Vilnius, 1917 m. rugsėjo 25 d. | Fotografė Aleksandra Jurašaitytė  Kauno arkivyskupijos kurijos archyvas. Alb. 18-6 </vt:lpstr>
      <vt:lpstr>„PowerPoint“ pateiktis</vt:lpstr>
      <vt:lpstr>„PowerPoint“ pateiktis</vt:lpstr>
      <vt:lpstr>Lietuvos Respublikai – 100</vt:lpstr>
      <vt:lpstr>Lietuvos Respublikai – 100</vt:lpstr>
      <vt:lpstr>„PowerPoint“ pateiktis</vt:lpstr>
      <vt:lpstr>„PowerPoint“ pateiktis</vt:lpstr>
      <vt:lpstr> LIETUVOS  DEMOKRATINEI RESPUBLIKAI –   100 METŲ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Sukanka 100 metų kaip Steigiamasis Seimas įtvirtino 1918 m. vasario 16 d. Lietuvos Nepriklausomybės Aktą, paskelbdamas Lietuvą demokratine respublika.</dc:title>
  <dc:creator>Biblioteka</dc:creator>
  <cp:lastModifiedBy>Biblioteka</cp:lastModifiedBy>
  <cp:revision>21</cp:revision>
  <dcterms:created xsi:type="dcterms:W3CDTF">2020-05-06T05:50:05Z</dcterms:created>
  <dcterms:modified xsi:type="dcterms:W3CDTF">2020-05-13T09:31:05Z</dcterms:modified>
</cp:coreProperties>
</file>